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oppins Light"/>
      <p:regular r:id="rId53"/>
      <p:bold r:id="rId54"/>
      <p:italic r:id="rId55"/>
      <p:boldItalic r:id="rId56"/>
    </p:embeddedFont>
    <p:embeddedFont>
      <p:font typeface="Poppins SemiBold"/>
      <p:regular r:id="rId57"/>
      <p:bold r:id="rId58"/>
      <p:italic r:id="rId59"/>
      <p:boldItalic r:id="rId60"/>
    </p:embeddedFont>
    <p:embeddedFont>
      <p:font typeface="Gill Sans"/>
      <p:regular r:id="rId61"/>
      <p:bold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F2F592-DCED-4278-924D-82AFEC319C52}">
  <a:tblStyle styleId="{4FF2F592-DCED-4278-924D-82AFEC319C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65CE18E-B56C-4E9A-BD3B-BA3DCF3394CA}"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illSans-bold.fntdata"/><Relationship Id="rId61" Type="http://schemas.openxmlformats.org/officeDocument/2006/relationships/font" Target="fonts/GillSans-regular.fntdata"/><Relationship Id="rId20" Type="http://schemas.openxmlformats.org/officeDocument/2006/relationships/slide" Target="slides/slide14.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6.xml"/><Relationship Id="rId66" Type="http://schemas.openxmlformats.org/officeDocument/2006/relationships/font" Target="fonts/CenturyGothic-boldItalic.fntdata"/><Relationship Id="rId21" Type="http://schemas.openxmlformats.org/officeDocument/2006/relationships/slide" Target="slides/slide15.xml"/><Relationship Id="rId65" Type="http://schemas.openxmlformats.org/officeDocument/2006/relationships/font" Target="fonts/CenturyGothic-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oppinsLight-italic.fntdata"/><Relationship Id="rId10" Type="http://schemas.openxmlformats.org/officeDocument/2006/relationships/slide" Target="slides/slide4.xml"/><Relationship Id="rId54" Type="http://schemas.openxmlformats.org/officeDocument/2006/relationships/font" Target="fonts/PoppinsLight-bold.fntdata"/><Relationship Id="rId13" Type="http://schemas.openxmlformats.org/officeDocument/2006/relationships/slide" Target="slides/slide7.xml"/><Relationship Id="rId57" Type="http://schemas.openxmlformats.org/officeDocument/2006/relationships/font" Target="fonts/PoppinsSemiBold-regular.fntdata"/><Relationship Id="rId12" Type="http://schemas.openxmlformats.org/officeDocument/2006/relationships/slide" Target="slides/slide6.xml"/><Relationship Id="rId56" Type="http://schemas.openxmlformats.org/officeDocument/2006/relationships/font" Target="fonts/PoppinsLight-boldItalic.fntdata"/><Relationship Id="rId15" Type="http://schemas.openxmlformats.org/officeDocument/2006/relationships/slide" Target="slides/slide9.xml"/><Relationship Id="rId59" Type="http://schemas.openxmlformats.org/officeDocument/2006/relationships/font" Target="fonts/PoppinsSemiBold-italic.fntdata"/><Relationship Id="rId14" Type="http://schemas.openxmlformats.org/officeDocument/2006/relationships/slide" Target="slides/slide8.xml"/><Relationship Id="rId58" Type="http://schemas.openxmlformats.org/officeDocument/2006/relationships/font" Target="fonts/Poppin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33" name="Google Shape;33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0" name="Google Shape;34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1" name="Google Shape;391;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04" name="Google Shape;40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19" name="Google Shape;41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36" name="Google Shape;43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1" name="Google Shape;45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67" name="Google Shape;4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38" name="Google Shape;5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54" name="Google Shape;554;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80" name="Google Shape;58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1" name="Google Shape;5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99" name="Google Shape;69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28" name="Google Shape;32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projects" TargetMode="Externa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5.png"/><Relationship Id="rId13" Type="http://schemas.openxmlformats.org/officeDocument/2006/relationships/image" Target="../media/image48.png"/><Relationship Id="rId12"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44.png"/><Relationship Id="rId9" Type="http://schemas.openxmlformats.org/officeDocument/2006/relationships/image" Target="../media/image52.png"/><Relationship Id="rId15" Type="http://schemas.openxmlformats.org/officeDocument/2006/relationships/image" Target="../media/image57.png"/><Relationship Id="rId14" Type="http://schemas.openxmlformats.org/officeDocument/2006/relationships/image" Target="../media/image50.png"/><Relationship Id="rId17" Type="http://schemas.openxmlformats.org/officeDocument/2006/relationships/image" Target="../media/image62.png"/><Relationship Id="rId16" Type="http://schemas.openxmlformats.org/officeDocument/2006/relationships/image" Target="../media/image60.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3.png"/><Relationship Id="rId8"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vents.linuxfoundation.org/open-mainframe-summit-2022" TargetMode="Externa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news/podcast" TargetMode="External"/><Relationship Id="rId4" Type="http://schemas.openxmlformats.org/officeDocument/2006/relationships/image" Target="../media/image75.png"/><Relationship Id="rId5" Type="http://schemas.openxmlformats.org/officeDocument/2006/relationships/image" Target="../media/image67.png"/><Relationship Id="rId6" Type="http://schemas.openxmlformats.org/officeDocument/2006/relationships/image" Target="../media/image70.png"/><Relationship Id="rId7"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image" Target="../media/image79.png"/><Relationship Id="rId6"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4.png"/></Relationships>
</file>

<file path=ppt/slides/_rels/slide24.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82.png"/><Relationship Id="rId12"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8.png"/><Relationship Id="rId5" Type="http://schemas.openxmlformats.org/officeDocument/2006/relationships/image" Target="../media/image86.png"/><Relationship Id="rId6" Type="http://schemas.openxmlformats.org/officeDocument/2006/relationships/image" Target="../media/image90.png"/><Relationship Id="rId7" Type="http://schemas.openxmlformats.org/officeDocument/2006/relationships/image" Target="../media/image95.png"/><Relationship Id="rId8" Type="http://schemas.openxmlformats.org/officeDocument/2006/relationships/image" Target="../media/image1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image" Target="../media/image80.jpg"/><Relationship Id="rId5" Type="http://schemas.openxmlformats.org/officeDocument/2006/relationships/image" Target="../media/image83.jpg"/><Relationship Id="rId6" Type="http://schemas.openxmlformats.org/officeDocument/2006/relationships/hyperlink" Target="https://www.youtube.com/playlist?list=PL8REpLGaY9QH3kKxJrYxEbRl45UUzNvA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1.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mailto:pr@openmainframeproject.org" TargetMode="External"/><Relationship Id="rId4" Type="http://schemas.openxmlformats.org/officeDocument/2006/relationships/image" Target="../media/image114.png"/><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91.png"/><Relationship Id="rId6"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9.png"/><Relationship Id="rId4" Type="http://schemas.openxmlformats.org/officeDocument/2006/relationships/image" Target="../media/image96.png"/><Relationship Id="rId5" Type="http://schemas.openxmlformats.org/officeDocument/2006/relationships/image" Target="../media/image87.png"/><Relationship Id="rId6" Type="http://schemas.openxmlformats.org/officeDocument/2006/relationships/image" Target="../media/image105.png"/><Relationship Id="rId7" Type="http://schemas.openxmlformats.org/officeDocument/2006/relationships/hyperlink" Target="https://www.openmainframeproject.org/about/jo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00.png"/><Relationship Id="rId6" Type="http://schemas.openxmlformats.org/officeDocument/2006/relationships/image" Target="../media/image103.png"/><Relationship Id="rId7" Type="http://schemas.openxmlformats.org/officeDocument/2006/relationships/hyperlink" Target="https://www.openmainframeproject.org/resources/newslett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7.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7.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9.png"/><Relationship Id="rId8"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106.png"/><Relationship Id="rId5"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7.png"/></Relationships>
</file>

<file path=ppt/slides/_rels/slide4.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7.jpg"/><Relationship Id="rId9" Type="http://schemas.openxmlformats.org/officeDocument/2006/relationships/image" Target="../media/image37.png"/><Relationship Id="rId5" Type="http://schemas.openxmlformats.org/officeDocument/2006/relationships/image" Target="../media/image28.png"/><Relationship Id="rId6" Type="http://schemas.openxmlformats.org/officeDocument/2006/relationships/image" Target="../media/image31.png"/><Relationship Id="rId7" Type="http://schemas.openxmlformats.org/officeDocument/2006/relationships/image" Target="../media/image34.png"/><Relationship Id="rId8"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9.png"/><Relationship Id="rId7" Type="http://schemas.openxmlformats.org/officeDocument/2006/relationships/image" Target="../media/image7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9.pn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1.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3.png"/></Relationships>
</file>

<file path=ppt/slides/_rels/slide45.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36" name="Google Shape;336;p4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37" name="Google Shape;337;p41"/>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43" name="Google Shape;343;p42"/>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44" name="Google Shape;344;p42"/>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45" name="Google Shape;345;p42"/>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46" name="Google Shape;346;p42"/>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47" name="Google Shape;347;p42"/>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48" name="Google Shape;348;p42"/>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49" name="Google Shape;349;p42"/>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0" name="Google Shape;350;p42"/>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1" name="Google Shape;351;p42"/>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2" name="Google Shape;352;p42"/>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53" name="Google Shape;353;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59" name="Google Shape;359;p43"/>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0" name="Google Shape;360;p43"/>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1" name="Google Shape;361;p43"/>
          <p:cNvGrpSpPr/>
          <p:nvPr/>
        </p:nvGrpSpPr>
        <p:grpSpPr>
          <a:xfrm>
            <a:off x="163028" y="2976905"/>
            <a:ext cx="8523871" cy="1748496"/>
            <a:chOff x="163028" y="2976905"/>
            <a:chExt cx="8523871" cy="1748496"/>
          </a:xfrm>
        </p:grpSpPr>
        <p:grpSp>
          <p:nvGrpSpPr>
            <p:cNvPr id="362" name="Google Shape;362;p43"/>
            <p:cNvGrpSpPr/>
            <p:nvPr/>
          </p:nvGrpSpPr>
          <p:grpSpPr>
            <a:xfrm>
              <a:off x="2396375" y="2976905"/>
              <a:ext cx="4868470" cy="1329099"/>
              <a:chOff x="2124182" y="3261975"/>
              <a:chExt cx="4407052" cy="1138025"/>
            </a:xfrm>
          </p:grpSpPr>
          <p:pic>
            <p:nvPicPr>
              <p:cNvPr id="363" name="Google Shape;363;p43"/>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64" name="Google Shape;364;p43"/>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65" name="Google Shape;365;p43"/>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66" name="Google Shape;366;p43"/>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67" name="Google Shape;367;p43"/>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68" name="Google Shape;368;p43"/>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69" name="Google Shape;369;p43"/>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0" name="Google Shape;370;p43"/>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1" name="Google Shape;371;p43"/>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2" name="Google Shape;372;p43"/>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73" name="Google Shape;373;p43"/>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74" name="Google Shape;374;p43"/>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75" name="Google Shape;375;p43"/>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76" name="Google Shape;376;p43"/>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2" name="Google Shape;382;p44"/>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8" name="Google Shape;388;p45"/>
          <p:cNvPicPr preferRelativeResize="0"/>
          <p:nvPr/>
        </p:nvPicPr>
        <p:blipFill rotWithShape="1">
          <a:blip r:embed="rId3">
            <a:alphaModFix/>
          </a:blip>
          <a:srcRect b="0" l="815" r="904" t="0"/>
          <a:stretch/>
        </p:blipFill>
        <p:spPr>
          <a:xfrm>
            <a:off x="0" y="0"/>
            <a:ext cx="9143997" cy="50973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94" name="Google Shape;394;p46"/>
          <p:cNvGrpSpPr/>
          <p:nvPr/>
        </p:nvGrpSpPr>
        <p:grpSpPr>
          <a:xfrm>
            <a:off x="282053" y="678896"/>
            <a:ext cx="8579894" cy="3569557"/>
            <a:chOff x="1243931" y="678925"/>
            <a:chExt cx="7879414" cy="3312199"/>
          </a:xfrm>
        </p:grpSpPr>
        <p:sp>
          <p:nvSpPr>
            <p:cNvPr id="395" name="Google Shape;395;p46"/>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6" name="Google Shape;396;p46"/>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7" name="Google Shape;397;p46"/>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8" name="Google Shape;398;p46"/>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99" name="Google Shape;399;p46"/>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0" name="Google Shape;400;p46"/>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 Zowe Conformant Support Providers - Broadcom and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1" name="Google Shape;401;p46"/>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07" name="Google Shape;407;p47"/>
          <p:cNvGrpSpPr/>
          <p:nvPr/>
        </p:nvGrpSpPr>
        <p:grpSpPr>
          <a:xfrm>
            <a:off x="282050" y="915101"/>
            <a:ext cx="8579897" cy="3333352"/>
            <a:chOff x="282050" y="915101"/>
            <a:chExt cx="8579897" cy="3333352"/>
          </a:xfrm>
        </p:grpSpPr>
        <p:sp>
          <p:nvSpPr>
            <p:cNvPr id="408" name="Google Shape;408;p47"/>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9" name="Google Shape;409;p47"/>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0" name="Google Shape;410;p47"/>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1" name="Google Shape;411;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2" name="Google Shape;412;p47"/>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13" name="Google Shape;413;p47"/>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14" name="Google Shape;414;p47"/>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15" name="Google Shape;415;p47"/>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16" name="Google Shape;416;p47"/>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2" name="Google Shape;422;p48"/>
          <p:cNvGrpSpPr/>
          <p:nvPr/>
        </p:nvGrpSpPr>
        <p:grpSpPr>
          <a:xfrm>
            <a:off x="282050" y="1107125"/>
            <a:ext cx="8579976" cy="3141460"/>
            <a:chOff x="282050" y="1107125"/>
            <a:chExt cx="8579976" cy="3141460"/>
          </a:xfrm>
        </p:grpSpPr>
        <p:grpSp>
          <p:nvGrpSpPr>
            <p:cNvPr id="423" name="Google Shape;423;p48"/>
            <p:cNvGrpSpPr/>
            <p:nvPr/>
          </p:nvGrpSpPr>
          <p:grpSpPr>
            <a:xfrm>
              <a:off x="282050" y="1107125"/>
              <a:ext cx="8579975" cy="3141460"/>
              <a:chOff x="282050" y="1107125"/>
              <a:chExt cx="8579975" cy="3141460"/>
            </a:xfrm>
          </p:grpSpPr>
          <p:grpSp>
            <p:nvGrpSpPr>
              <p:cNvPr id="424" name="Google Shape;424;p48"/>
              <p:cNvGrpSpPr/>
              <p:nvPr/>
            </p:nvGrpSpPr>
            <p:grpSpPr>
              <a:xfrm>
                <a:off x="282050" y="2188534"/>
                <a:ext cx="8579975" cy="2060051"/>
                <a:chOff x="282050" y="2188534"/>
                <a:chExt cx="8579975" cy="2060051"/>
              </a:xfrm>
            </p:grpSpPr>
            <p:sp>
              <p:nvSpPr>
                <p:cNvPr id="425" name="Google Shape;425;p48"/>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26" name="Google Shape;426;p48"/>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27" name="Google Shape;427;p48"/>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28" name="Google Shape;428;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29" name="Google Shape;429;p48"/>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0" name="Google Shape;430;p48"/>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1" name="Google Shape;431;p48"/>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2" name="Google Shape;432;p48"/>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33" name="Google Shape;433;p48"/>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39" name="Google Shape;439;p49"/>
          <p:cNvGrpSpPr/>
          <p:nvPr/>
        </p:nvGrpSpPr>
        <p:grpSpPr>
          <a:xfrm>
            <a:off x="282050" y="1028675"/>
            <a:ext cx="8579975" cy="3219910"/>
            <a:chOff x="282050" y="1028675"/>
            <a:chExt cx="8579975" cy="3219910"/>
          </a:xfrm>
        </p:grpSpPr>
        <p:grpSp>
          <p:nvGrpSpPr>
            <p:cNvPr id="440" name="Google Shape;440;p49"/>
            <p:cNvGrpSpPr/>
            <p:nvPr/>
          </p:nvGrpSpPr>
          <p:grpSpPr>
            <a:xfrm>
              <a:off x="282050" y="2188534"/>
              <a:ext cx="8579975" cy="2060051"/>
              <a:chOff x="282050" y="2188534"/>
              <a:chExt cx="8579975" cy="2060051"/>
            </a:xfrm>
          </p:grpSpPr>
          <p:sp>
            <p:nvSpPr>
              <p:cNvPr id="441" name="Google Shape;441;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2" name="Google Shape;442;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3" name="Google Shape;443;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4" name="Google Shape;444;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45" name="Google Shape;445;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46" name="Google Shape;446;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47" name="Google Shape;447;p49"/>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54" name="Google Shape;454;p50"/>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1" name="Google Shape;461;p51"/>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2" name="Google Shape;462;p51"/>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463" name="Google Shape;463;p51"/>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464" name="Google Shape;464;p51"/>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0" name="Google Shape;470;p5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1" name="Google Shape;471;p5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2" name="Google Shape;472;p52"/>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73" name="Google Shape;473;p52"/>
          <p:cNvGrpSpPr/>
          <p:nvPr/>
        </p:nvGrpSpPr>
        <p:grpSpPr>
          <a:xfrm>
            <a:off x="879958" y="4525041"/>
            <a:ext cx="2910942" cy="381009"/>
            <a:chOff x="879958" y="4525041"/>
            <a:chExt cx="2910942" cy="381009"/>
          </a:xfrm>
        </p:grpSpPr>
        <p:pic>
          <p:nvPicPr>
            <p:cNvPr id="474" name="Google Shape;474;p52"/>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75" name="Google Shape;475;p52"/>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482" name="Google Shape;482;p53"/>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4607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46075" lvl="0" marL="457200" rtl="0" algn="l">
              <a:spcBef>
                <a:spcPts val="0"/>
              </a:spcBef>
              <a:spcAft>
                <a:spcPts val="0"/>
              </a:spcAft>
              <a:buSzPct val="100000"/>
              <a:buChar char="-"/>
            </a:pPr>
            <a:r>
              <a:rPr lang="en-US"/>
              <a:t>Exclusive branding marks to use in your product materials</a:t>
            </a:r>
            <a:endParaRPr/>
          </a:p>
          <a:p>
            <a:pPr indent="-346075" lvl="0" marL="457200" rtl="0" algn="l">
              <a:spcBef>
                <a:spcPts val="0"/>
              </a:spcBef>
              <a:spcAft>
                <a:spcPts val="0"/>
              </a:spcAft>
              <a:buSzPct val="142857"/>
              <a:buChar char="-"/>
            </a:pPr>
            <a:r>
              <a:rPr lang="en-US"/>
              <a:t>Participation in the Zowe Advisory Council (ZAC) </a:t>
            </a:r>
            <a:endParaRPr sz="1400"/>
          </a:p>
        </p:txBody>
      </p:sp>
      <p:pic>
        <p:nvPicPr>
          <p:cNvPr id="483" name="Google Shape;483;p53"/>
          <p:cNvPicPr preferRelativeResize="0"/>
          <p:nvPr/>
        </p:nvPicPr>
        <p:blipFill>
          <a:blip r:embed="rId5">
            <a:alphaModFix/>
          </a:blip>
          <a:stretch>
            <a:fillRect/>
          </a:stretch>
        </p:blipFill>
        <p:spPr>
          <a:xfrm>
            <a:off x="6385897" y="1198199"/>
            <a:ext cx="2258353" cy="1182014"/>
          </a:xfrm>
          <a:prstGeom prst="rect">
            <a:avLst/>
          </a:prstGeom>
          <a:noFill/>
          <a:ln>
            <a:noFill/>
          </a:ln>
        </p:spPr>
      </p:pic>
      <p:pic>
        <p:nvPicPr>
          <p:cNvPr id="484" name="Google Shape;484;p53"/>
          <p:cNvPicPr preferRelativeResize="0"/>
          <p:nvPr/>
        </p:nvPicPr>
        <p:blipFill>
          <a:blip r:embed="rId6">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1" name="Google Shape;491;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55"/>
          <p:cNvGrpSpPr/>
          <p:nvPr/>
        </p:nvGrpSpPr>
        <p:grpSpPr>
          <a:xfrm>
            <a:off x="538150" y="1012725"/>
            <a:ext cx="8146800" cy="3660300"/>
            <a:chOff x="538125" y="1278800"/>
            <a:chExt cx="8146800" cy="3660300"/>
          </a:xfrm>
        </p:grpSpPr>
        <p:sp>
          <p:nvSpPr>
            <p:cNvPr id="498" name="Google Shape;498;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55"/>
            <p:cNvGrpSpPr/>
            <p:nvPr/>
          </p:nvGrpSpPr>
          <p:grpSpPr>
            <a:xfrm>
              <a:off x="538175" y="1278800"/>
              <a:ext cx="7341450" cy="3596376"/>
              <a:chOff x="-811455" y="2"/>
              <a:chExt cx="8010312" cy="4037696"/>
            </a:xfrm>
          </p:grpSpPr>
          <p:pic>
            <p:nvPicPr>
              <p:cNvPr id="500" name="Google Shape;500;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1" name="Google Shape;501;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2" name="Google Shape;502;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3" name="Google Shape;503;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4" name="Google Shape;504;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5" name="Google Shape;505;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6" name="Google Shape;506;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7" name="Google Shape;507;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8" name="Google Shape;508;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9" name="Google Shape;509;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10" name="Google Shape;510;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1" name="Google Shape;511;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6"/>
          <p:cNvPicPr preferRelativeResize="0"/>
          <p:nvPr/>
        </p:nvPicPr>
        <p:blipFill>
          <a:blip r:embed="rId3">
            <a:alphaModFix/>
          </a:blip>
          <a:stretch>
            <a:fillRect/>
          </a:stretch>
        </p:blipFill>
        <p:spPr>
          <a:xfrm>
            <a:off x="0" y="0"/>
            <a:ext cx="9144000" cy="2125259"/>
          </a:xfrm>
          <a:prstGeom prst="rect">
            <a:avLst/>
          </a:prstGeom>
          <a:noFill/>
          <a:ln>
            <a:noFill/>
          </a:ln>
        </p:spPr>
      </p:pic>
      <p:pic>
        <p:nvPicPr>
          <p:cNvPr id="518" name="Google Shape;518;p56"/>
          <p:cNvPicPr preferRelativeResize="0"/>
          <p:nvPr/>
        </p:nvPicPr>
        <p:blipFill>
          <a:blip r:embed="rId4">
            <a:alphaModFix/>
          </a:blip>
          <a:stretch>
            <a:fillRect/>
          </a:stretch>
        </p:blipFill>
        <p:spPr>
          <a:xfrm>
            <a:off x="0" y="2062200"/>
            <a:ext cx="4588326" cy="2390950"/>
          </a:xfrm>
          <a:prstGeom prst="rect">
            <a:avLst/>
          </a:prstGeom>
          <a:noFill/>
          <a:ln>
            <a:noFill/>
          </a:ln>
        </p:spPr>
      </p:pic>
      <p:pic>
        <p:nvPicPr>
          <p:cNvPr id="519" name="Google Shape;519;p56"/>
          <p:cNvPicPr preferRelativeResize="0"/>
          <p:nvPr/>
        </p:nvPicPr>
        <p:blipFill>
          <a:blip r:embed="rId5">
            <a:alphaModFix/>
          </a:blip>
          <a:stretch>
            <a:fillRect/>
          </a:stretch>
        </p:blipFill>
        <p:spPr>
          <a:xfrm>
            <a:off x="4555675" y="2049060"/>
            <a:ext cx="4588326" cy="2390948"/>
          </a:xfrm>
          <a:prstGeom prst="rect">
            <a:avLst/>
          </a:prstGeom>
          <a:noFill/>
          <a:ln>
            <a:noFill/>
          </a:ln>
        </p:spPr>
      </p:pic>
      <p:sp>
        <p:nvSpPr>
          <p:cNvPr id="520" name="Google Shape;520;p56"/>
          <p:cNvSpPr txBox="1"/>
          <p:nvPr/>
        </p:nvSpPr>
        <p:spPr>
          <a:xfrm>
            <a:off x="59700" y="4520825"/>
            <a:ext cx="895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Watch the videos on </a:t>
            </a:r>
            <a:r>
              <a:rPr lang="en-US" u="sng">
                <a:solidFill>
                  <a:schemeClr val="hlink"/>
                </a:solidFill>
                <a:hlinkClick r:id="rId6"/>
              </a:rPr>
              <a:t>Open Mainframe Project’s Youtube Channel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26" name="Google Shape;526;p57"/>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27" name="Google Shape;527;p57"/>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33" name="Google Shape;533;p58"/>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34" name="Google Shape;534;p58"/>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35" name="Google Shape;535;p58"/>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41" name="Google Shape;541;p59"/>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42" name="Google Shape;542;p59"/>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3" name="Google Shape;543;p59"/>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44" name="Google Shape;544;p59"/>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48" name="Shape 548"/>
        <p:cNvGrpSpPr/>
        <p:nvPr/>
      </p:nvGrpSpPr>
      <p:grpSpPr>
        <a:xfrm>
          <a:off x="0" y="0"/>
          <a:ext cx="0" cy="0"/>
          <a:chOff x="0" y="0"/>
          <a:chExt cx="0" cy="0"/>
        </a:xfrm>
      </p:grpSpPr>
      <p:graphicFrame>
        <p:nvGraphicFramePr>
          <p:cNvPr id="549" name="Google Shape;549;p60"/>
          <p:cNvGraphicFramePr/>
          <p:nvPr/>
        </p:nvGraphicFramePr>
        <p:xfrm>
          <a:off x="-25" y="64400"/>
          <a:ext cx="3000000" cy="3000000"/>
        </p:xfrm>
        <a:graphic>
          <a:graphicData uri="http://schemas.openxmlformats.org/drawingml/2006/table">
            <a:tbl>
              <a:tblPr>
                <a:noFill/>
                <a:tableStyleId>{4FF2F592-DCED-4278-924D-82AFEC319C52}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50" name="Google Shape;550;p60"/>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57" name="Google Shape;557;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58" name="Google Shape;558;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59" name="Google Shape;559;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60" name="Google Shape;560;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61" name="Google Shape;561;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62" name="Google Shape;562;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63" name="Google Shape;563;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64" name="Google Shape;564;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65" name="Google Shape;565;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72" name="Google Shape;572;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73" name="Google Shape;573;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74" name="Google Shape;574;p62"/>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75" name="Google Shape;57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76" name="Google Shape;576;p62"/>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77" name="Google Shape;577;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12c copy" id="582" name="Google Shape;582;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83" name="Google Shape;583;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p6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86" name="Google Shape;586;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87" name="Google Shape;587;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88" name="Google Shape;588;p6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600" name="Google Shape;600;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06" name="Google Shape;606;p6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13" name="Google Shape;613;p6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20" name="Google Shape;620;p68"/>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21" name="Google Shape;621;p68"/>
          <p:cNvGrpSpPr/>
          <p:nvPr/>
        </p:nvGrpSpPr>
        <p:grpSpPr>
          <a:xfrm>
            <a:off x="867200" y="3194000"/>
            <a:ext cx="7409600" cy="1725500"/>
            <a:chOff x="1033450" y="3194000"/>
            <a:chExt cx="7409600" cy="1725500"/>
          </a:xfrm>
        </p:grpSpPr>
        <p:pic>
          <p:nvPicPr>
            <p:cNvPr id="622" name="Google Shape;622;p68"/>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23" name="Google Shape;623;p68"/>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24" name="Google Shape;624;p68"/>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25" name="Google Shape;625;p68"/>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4300+ followers</a:t>
              </a:r>
              <a:endParaRPr>
                <a:latin typeface="Gill Sans"/>
                <a:ea typeface="Gill Sans"/>
                <a:cs typeface="Gill Sans"/>
                <a:sym typeface="Gill Sans"/>
              </a:endParaRPr>
            </a:p>
          </p:txBody>
        </p:sp>
        <p:sp>
          <p:nvSpPr>
            <p:cNvPr id="626" name="Google Shape;626;p68"/>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2600+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27" name="Google Shape;627;p68"/>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34" name="Google Shape;634;p69"/>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a:t>
            </a:r>
            <a:r>
              <a:rPr lang="en-US"/>
              <a:t>0</a:t>
            </a:r>
            <a:r>
              <a:rPr lang="en-US"/>
              <a:t>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35" name="Google Shape;635;p69"/>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36" name="Google Shape;636;p69"/>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37" name="Google Shape;637;p69"/>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44" name="Google Shape;644;p70"/>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45" name="Google Shape;645;p70"/>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46" name="Google Shape;646;p70"/>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52" name="Google Shape;652;p71"/>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2702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27025" lvl="0" marL="457200" rtl="0" algn="l">
              <a:spcBef>
                <a:spcPts val="0"/>
              </a:spcBef>
              <a:spcAft>
                <a:spcPts val="0"/>
              </a:spcAft>
              <a:buSzPct val="100000"/>
              <a:buChar char="-"/>
            </a:pPr>
            <a:r>
              <a:rPr lang="en-US"/>
              <a:t>Exclusive branding marks to use in your product materials</a:t>
            </a:r>
            <a:endParaRPr/>
          </a:p>
          <a:p>
            <a:pPr indent="-327025" lvl="0" marL="457200" rtl="0" algn="l">
              <a:spcBef>
                <a:spcPts val="0"/>
              </a:spcBef>
              <a:spcAft>
                <a:spcPts val="0"/>
              </a:spcAft>
              <a:buSzPct val="100000"/>
              <a:buChar char="-"/>
            </a:pPr>
            <a:r>
              <a:rPr lang="en-US"/>
              <a:t>Participation in the Zowe Advisory Council (ZAC)</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Clr>
                <a:schemeClr val="dk1"/>
              </a:buClr>
              <a:buSzPct val="78571"/>
              <a:buFont typeface="Arial"/>
              <a:buNone/>
            </a:pPr>
            <a:r>
              <a:rPr lang="en-US"/>
              <a:t>More details at </a:t>
            </a:r>
            <a:r>
              <a:rPr lang="en-US" u="sng">
                <a:solidFill>
                  <a:schemeClr val="hlink"/>
                </a:solidFill>
                <a:hlinkClick r:id="rId5"/>
              </a:rPr>
              <a:t>https://www.openmainframeproject.org/projects/zowe/conformance</a:t>
            </a:r>
            <a:r>
              <a:rPr lang="en-US"/>
              <a:t> </a:t>
            </a:r>
            <a:endParaRPr sz="1400"/>
          </a:p>
        </p:txBody>
      </p:sp>
      <p:pic>
        <p:nvPicPr>
          <p:cNvPr id="653" name="Google Shape;653;p71"/>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54" name="Google Shape;654;p71"/>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2"/>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60" name="Google Shape;660;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61" name="Google Shape;661;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62" name="Google Shape;662;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69" name="Google Shape;669;p73"/>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70" name="Google Shape;670;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77" name="Google Shape;677;p74"/>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20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78" name="Google Shape;678;p74"/>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79" name="Google Shape;679;p74"/>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86" name="Google Shape;686;p75"/>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87" name="Google Shape;687;p75"/>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93" name="Google Shape;693;p76"/>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94" name="Google Shape;694;p76"/>
          <p:cNvSpPr txBox="1"/>
          <p:nvPr/>
        </p:nvSpPr>
        <p:spPr>
          <a:xfrm>
            <a:off x="317500" y="1939625"/>
            <a:ext cx="2739000" cy="251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95" name="Google Shape;695;p76"/>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96" name="Google Shape;696;p76"/>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aphicFrame>
        <p:nvGraphicFramePr>
          <p:cNvPr id="701" name="Google Shape;701;p77"/>
          <p:cNvGraphicFramePr/>
          <p:nvPr/>
        </p:nvGraphicFramePr>
        <p:xfrm>
          <a:off x="455612" y="750889"/>
          <a:ext cx="3000000" cy="3000000"/>
        </p:xfrm>
        <a:graphic>
          <a:graphicData uri="http://schemas.openxmlformats.org/drawingml/2006/table">
            <a:tbl>
              <a:tblPr>
                <a:noFill/>
                <a:tableStyleId>{D65CE18E-B56C-4E9A-BD3B-BA3DCF3394CA}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02" name="Google Shape;702;p77"/>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03" name="Google Shape;703;p77"/>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704" name="Google Shape;704;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0"/>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